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2" r:id="rId2"/>
  </p:sldMasterIdLst>
  <p:notesMasterIdLst>
    <p:notesMasterId r:id="rId12"/>
  </p:notesMasterIdLst>
  <p:handoutMasterIdLst>
    <p:handoutMasterId r:id="rId13"/>
  </p:handoutMasterIdLst>
  <p:sldIdLst>
    <p:sldId id="256" r:id="rId3"/>
    <p:sldId id="259" r:id="rId4"/>
    <p:sldId id="258" r:id="rId5"/>
    <p:sldId id="260" r:id="rId6"/>
    <p:sldId id="261" r:id="rId7"/>
    <p:sldId id="262" r:id="rId8"/>
    <p:sldId id="263" r:id="rId9"/>
    <p:sldId id="268" r:id="rId10"/>
    <p:sldId id="271" r:id="rId11"/>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936B3-4B9D-E125-F6FE-DA76ED06DB09}" v="52" dt="2023-11-14T08:57:55.262"/>
    <p1510:client id="{72865AC8-40B6-4301-8C01-388B165A6181}" v="26" dt="2022-09-19T18:41:36.478"/>
    <p1510:client id="{BEAD46C7-42E4-421D-94E4-D9F14826FF45}" v="1427" dt="2022-06-16T14:53:41.175"/>
    <p1510:client id="{D86C31BF-EEC0-F627-27A2-7EE0CEB375B0}" v="732" dt="2022-09-15T08:41:39.3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9C7343-7781-4002-AD83-510AB149EF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B49E7A5-45D4-4C8B-BDF4-2D396D73C7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B78226-DE52-43CF-A2E4-A6BD87199DDA}" type="datetime1">
              <a:rPr lang="en-GB" smtClean="0"/>
              <a:t>15/12/2023</a:t>
            </a:fld>
            <a:endParaRPr lang="en-GB"/>
          </a:p>
        </p:txBody>
      </p:sp>
      <p:sp>
        <p:nvSpPr>
          <p:cNvPr id="4" name="Footer Placeholder 3">
            <a:extLst>
              <a:ext uri="{FF2B5EF4-FFF2-40B4-BE49-F238E27FC236}">
                <a16:creationId xmlns:a16="http://schemas.microsoft.com/office/drawing/2014/main" id="{E245E5E9-4390-423B-8AF4-5F5BFF8154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3C14012-BC33-4D0E-A71F-751BB89382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327702-8998-4AB3-978C-F93599E74C29}" type="slidenum">
              <a:rPr lang="en-GB" smtClean="0"/>
              <a:t>‹#›</a:t>
            </a:fld>
            <a:endParaRPr lang="en-GB"/>
          </a:p>
        </p:txBody>
      </p:sp>
    </p:spTree>
    <p:extLst>
      <p:ext uri="{BB962C8B-B14F-4D97-AF65-F5344CB8AC3E}">
        <p14:creationId xmlns:p14="http://schemas.microsoft.com/office/powerpoint/2010/main" val="2181998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16CA6-182F-49BA-8AE7-290DEC2A55E0}" type="datetime1">
              <a:rPr lang="en-GB" smtClean="0"/>
              <a:pPr/>
              <a:t>15/12/2023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1543F-4CED-446E-B224-0B26E9088C8D}" type="slidenum">
              <a:rPr lang="en-GB" noProof="0" smtClean="0"/>
              <a:t>‹#›</a:t>
            </a:fld>
            <a:endParaRPr lang="en-GB" noProof="0"/>
          </a:p>
        </p:txBody>
      </p:sp>
    </p:spTree>
    <p:extLst>
      <p:ext uri="{BB962C8B-B14F-4D97-AF65-F5344CB8AC3E}">
        <p14:creationId xmlns:p14="http://schemas.microsoft.com/office/powerpoint/2010/main" val="14900747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D1543F-4CED-446E-B224-0B26E9088C8D}" type="slidenum">
              <a:rPr lang="en-GB" smtClean="0"/>
              <a:t>1</a:t>
            </a:fld>
            <a:endParaRPr lang="en-GB"/>
          </a:p>
        </p:txBody>
      </p:sp>
    </p:spTree>
    <p:extLst>
      <p:ext uri="{BB962C8B-B14F-4D97-AF65-F5344CB8AC3E}">
        <p14:creationId xmlns:p14="http://schemas.microsoft.com/office/powerpoint/2010/main" val="1199986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Welsh Government want children to enjoy learning, and develop skills, knowledge and emotional resilience.  By the age of 16, learners should be confident, ethical individuals who play an active part in their community and society. They should be prepared to thrive in the new world of work.</a:t>
            </a:r>
          </a:p>
          <a:p>
            <a:r>
              <a:rPr lang="en-US"/>
              <a:t>This is our vision for our pupils at </a:t>
            </a:r>
            <a:r>
              <a:rPr lang="en-US" err="1"/>
              <a:t>Pennar</a:t>
            </a:r>
            <a:r>
              <a:rPr lang="en-US"/>
              <a:t> Community School.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7E90509-1DFD-4BCE-BA9D-33DB5C570A27}" type="slidenum">
              <a:rPr lang="en-US"/>
              <a:t>2</a:t>
            </a:fld>
            <a:endParaRPr lang="en-US"/>
          </a:p>
        </p:txBody>
      </p:sp>
    </p:spTree>
    <p:extLst>
      <p:ext uri="{BB962C8B-B14F-4D97-AF65-F5344CB8AC3E}">
        <p14:creationId xmlns:p14="http://schemas.microsoft.com/office/powerpoint/2010/main" val="3061478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rtlCol="0" anchor="b">
            <a:normAutofit/>
          </a:bodyPr>
          <a:lstStyle>
            <a:lvl1pPr>
              <a:defRPr sz="3600">
                <a:solidFill>
                  <a:schemeClr val="accent1"/>
                </a:solidFill>
              </a:defRPr>
            </a:lvl1pPr>
          </a:lstStyle>
          <a:p>
            <a:pPr rtl="0"/>
            <a:r>
              <a:rPr lang="en-GB" noProof="0"/>
              <a:t>Click to edit Master title style</a:t>
            </a:r>
          </a:p>
        </p:txBody>
      </p:sp>
      <p:sp>
        <p:nvSpPr>
          <p:cNvPr id="3" name="Subtitle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GB" noProof="0"/>
              <a:t>Click to edit Master subtitle style</a:t>
            </a:r>
          </a:p>
        </p:txBody>
      </p:sp>
      <p:sp>
        <p:nvSpPr>
          <p:cNvPr id="4" name="Date Placeholder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defRPr>
            </a:lvl1pPr>
          </a:lstStyle>
          <a:p>
            <a:pPr rtl="0"/>
            <a:fld id="{2C180652-F97D-4956-9778-8F3BBC6074A7}" type="datetime1">
              <a:rPr lang="en-GB" noProof="0" smtClean="0"/>
              <a:t>15/12/2023</a:t>
            </a:fld>
            <a:endParaRPr lang="en-GB" noProof="0"/>
          </a:p>
        </p:txBody>
      </p:sp>
      <p:sp>
        <p:nvSpPr>
          <p:cNvPr id="5" name="Footer Placeholder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defRPr>
            </a:lvl1pPr>
          </a:lstStyle>
          <a:p>
            <a:pPr rtl="0"/>
            <a:endParaRPr lang="en-GB" noProof="0"/>
          </a:p>
        </p:txBody>
      </p:sp>
      <p:sp>
        <p:nvSpPr>
          <p:cNvPr id="6" name="Slide Number Placeholder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defRPr>
            </a:lvl1pPr>
          </a:lstStyle>
          <a:p>
            <a:pPr rtl="0"/>
            <a:fld id="{D57F1E4F-1CFF-5643-939E-217C01CDF565}" type="slidenum">
              <a:rPr lang="en-GB" noProof="0" smtClean="0"/>
              <a:pPr rtl="0"/>
              <a:t>‹#›</a:t>
            </a:fld>
            <a:endParaRPr lang="en-GB"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rtlCol="0"/>
          <a:lstStyle/>
          <a:p>
            <a:pPr rtl="0"/>
            <a:r>
              <a:rPr lang="en-GB" noProof="0"/>
              <a:t>Click to edit Master title style</a:t>
            </a:r>
          </a:p>
        </p:txBody>
      </p:sp>
      <p:sp>
        <p:nvSpPr>
          <p:cNvPr id="3" name="Vertical Text Placeholder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E65C899E-A1D4-45C9-A3F9-BC1EA143C393}" type="datetime1">
              <a:rPr lang="en-GB" noProof="0" smtClean="0"/>
              <a:t>15/12/2023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rtlCol="0"/>
          <a:lstStyle/>
          <a:p>
            <a:pPr rtl="0"/>
            <a:r>
              <a:rPr lang="en-GB" noProof="0"/>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rtlCol="0" anchor="t"/>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865E1274-A0AC-47D6-A18C-08A7C4FA4C15}" type="datetime1">
              <a:rPr lang="en-GB" noProof="0" smtClean="0"/>
              <a:t>15/12/2023</a:t>
            </a:fld>
            <a:endParaRPr lang="en-GB" noProof="0"/>
          </a:p>
        </p:txBody>
      </p:sp>
      <p:sp>
        <p:nvSpPr>
          <p:cNvPr id="5" name="Footer Placeholder 4"/>
          <p:cNvSpPr>
            <a:spLocks noGrp="1"/>
          </p:cNvSpPr>
          <p:nvPr>
            <p:ph type="ftr" sz="quarter" idx="11"/>
          </p:nvPr>
        </p:nvSpPr>
        <p:spPr>
          <a:xfrm>
            <a:off x="774923" y="5951811"/>
            <a:ext cx="7896279" cy="365125"/>
          </a:xfrm>
        </p:spPr>
        <p:txBody>
          <a:bodyPr rtlCol="0"/>
          <a:lstStyle/>
          <a:p>
            <a:pPr rtl="0"/>
            <a:endParaRPr lang="en-GB" noProof="0"/>
          </a:p>
        </p:txBody>
      </p:sp>
      <p:sp>
        <p:nvSpPr>
          <p:cNvPr id="6" name="Slide Number Placeholder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D57F1E4F-1CFF-5643-939E-217C01CDF565}" type="slidenum">
              <a:rPr lang="en-GB" noProof="0" smtClean="0"/>
              <a:pPr rtl="0"/>
              <a:t>‹#›</a:t>
            </a:fld>
            <a:endParaRPr lang="en-GB"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12/15/2023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08380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9CA7B-DFD4-44B5-8C60-D14B8CD1FB59}" type="datetimeFigureOut">
              <a:rPr lang="en-US" dirty="0"/>
              <a:t>12/15/2023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48841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12/15/2023</a:t>
            </a:fld>
            <a:endParaRPr lang="en-US"/>
          </a:p>
        </p:txBody>
      </p:sp>
      <p:sp>
        <p:nvSpPr>
          <p:cNvPr id="5" name="Footer Placeholder 4"/>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10351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B8791-F1B0-41E7-B7FD-A781E65C4266}" type="datetimeFigureOut">
              <a:rPr lang="en-US" dirty="0"/>
              <a:t>12/15/2023</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3605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DD63B2-E120-4ED8-B27B-C685F510A5FE}" type="datetimeFigureOut">
              <a:rPr lang="en-US" dirty="0"/>
              <a:t>12/15/2023</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77496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12/15/2023</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48157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12/15/2023</a:t>
            </a:fld>
            <a:endParaRPr lang="en-US"/>
          </a:p>
        </p:txBody>
      </p:sp>
      <p:sp>
        <p:nvSpPr>
          <p:cNvPr id="3" name="Footer Placeholder 2"/>
          <p:cNvSpPr>
            <a:spLocks noGrp="1"/>
          </p:cNvSpPr>
          <p:nvPr>
            <p:ph type="ftr" sz="quarter" idx="11"/>
          </p:nvPr>
        </p:nvSpPr>
        <p:spPr/>
        <p:txBody>
          <a:bodyPr/>
          <a:lstStyle/>
          <a:p>
            <a:r>
              <a:rPr lang="en-US"/>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78451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12/15/2023</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0561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rtlCol="0"/>
          <a:lstStyle/>
          <a:p>
            <a:pPr rtl="0"/>
            <a:r>
              <a:rPr lang="en-GB" noProof="0"/>
              <a:t>Click to edit Master title style</a:t>
            </a:r>
          </a:p>
        </p:txBody>
      </p:sp>
      <p:sp>
        <p:nvSpPr>
          <p:cNvPr id="3" name="Content Placeholder 2"/>
          <p:cNvSpPr>
            <a:spLocks noGrp="1"/>
          </p:cNvSpPr>
          <p:nvPr>
            <p:ph idx="1"/>
          </p:nvPr>
        </p:nvSpPr>
        <p:spPr>
          <a:xfrm>
            <a:off x="581192" y="2180496"/>
            <a:ext cx="11029615" cy="3678303"/>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32C71DA8-D05C-406D-A554-D60F36FDA539}" type="datetime1">
              <a:rPr lang="en-GB" noProof="0" smtClean="0"/>
              <a:t>15/12/2023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a:xfrm>
            <a:off x="10558300" y="5956137"/>
            <a:ext cx="1052508" cy="365125"/>
          </a:xfrm>
        </p:spPr>
        <p:txBody>
          <a:bodyPr rtlCol="0"/>
          <a:lstStyle/>
          <a:p>
            <a:pPr rtl="0"/>
            <a:fld id="{D57F1E4F-1CFF-5643-939E-217C01CDF565}" type="slidenum">
              <a:rPr lang="en-GB" noProof="0" smtClean="0"/>
              <a:pPr rtl="0"/>
              <a:t>‹#›</a:t>
            </a:fld>
            <a:endParaRPr lang="en-GB" noProof="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endParaRPr lang="en-US"/>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12/15/2023</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16745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12/15/2023</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06235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12/15/2023</a:t>
            </a:fld>
            <a:endParaRPr lang="en-US"/>
          </a:p>
        </p:txBody>
      </p:sp>
      <p:sp>
        <p:nvSpPr>
          <p:cNvPr id="5" name="Footer Placeholder 4"/>
          <p:cNvSpPr>
            <a:spLocks noGrp="1"/>
          </p:cNvSpPr>
          <p:nvPr>
            <p:ph type="ftr" sz="quarter" idx="11"/>
          </p:nvPr>
        </p:nvSpPr>
        <p:spPr/>
        <p:txBody>
          <a:bodyPr/>
          <a:lstStyle/>
          <a:p>
            <a:r>
              <a:rPr lang="en-US"/>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63411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12/15/2023</a:t>
            </a:fld>
            <a:endParaRPr lang="en-US"/>
          </a:p>
        </p:txBody>
      </p:sp>
      <p:sp>
        <p:nvSpPr>
          <p:cNvPr id="5" name="Footer Placeholder 4"/>
          <p:cNvSpPr>
            <a:spLocks noGrp="1"/>
          </p:cNvSpPr>
          <p:nvPr>
            <p:ph type="ftr" sz="quarter" idx="11"/>
          </p:nvPr>
        </p:nvSpPr>
        <p:spPr/>
        <p:txBody>
          <a:bodyPr/>
          <a:lstStyle/>
          <a:p>
            <a:r>
              <a:rPr lang="en-US"/>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25192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12/15/2023</a:t>
            </a:fld>
            <a:endParaRPr lang="en-US"/>
          </a:p>
        </p:txBody>
      </p:sp>
      <p:sp>
        <p:nvSpPr>
          <p:cNvPr id="5" name="Footer Placeholder 4"/>
          <p:cNvSpPr>
            <a:spLocks noGrp="1"/>
          </p:cNvSpPr>
          <p:nvPr>
            <p:ph type="ftr" sz="quarter" idx="11"/>
          </p:nvPr>
        </p:nvSpPr>
        <p:spPr/>
        <p:txBody>
          <a:bodyPr/>
          <a:lstStyle/>
          <a:p>
            <a:r>
              <a:rPr lang="en-US"/>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78991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12/15/2023</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39758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12/15/2023</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21482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12/15/2023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41271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12/15/2023</a:t>
            </a:fld>
            <a:endParaRPr lang="en-US"/>
          </a:p>
        </p:txBody>
      </p:sp>
      <p:sp>
        <p:nvSpPr>
          <p:cNvPr id="5" name="Footer Placeholder 4"/>
          <p:cNvSpPr>
            <a:spLocks noGrp="1"/>
          </p:cNvSpPr>
          <p:nvPr>
            <p:ph type="ftr" sz="quarter" idx="11"/>
          </p:nvPr>
        </p:nvSpPr>
        <p:spPr/>
        <p:txBody>
          <a:bodyPr/>
          <a:lstStyle/>
          <a:p>
            <a:r>
              <a:rPr lang="en-US"/>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42906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2738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en-GB" noProof="0"/>
              <a:t>Click to edit Master title style</a:t>
            </a:r>
          </a:p>
        </p:txBody>
      </p:sp>
      <p:sp>
        <p:nvSpPr>
          <p:cNvPr id="3" name="Text Placeholder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lvl1pPr>
              <a:defRPr>
                <a:solidFill>
                  <a:schemeClr val="accent1">
                    <a:lumMod val="75000"/>
                    <a:lumOff val="25000"/>
                  </a:schemeClr>
                </a:solidFill>
              </a:defRPr>
            </a:lvl1pPr>
          </a:lstStyle>
          <a:p>
            <a:pPr rtl="0"/>
            <a:fld id="{D6681600-535F-43AC-92A6-32759115D7F3}" type="datetime1">
              <a:rPr lang="en-GB" noProof="0" smtClean="0"/>
              <a:t>15/12/2023</a:t>
            </a:fld>
            <a:endParaRPr lang="en-GB" noProof="0"/>
          </a:p>
        </p:txBody>
      </p:sp>
      <p:sp>
        <p:nvSpPr>
          <p:cNvPr id="5" name="Footer Placeholder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n-GB" noProof="0"/>
          </a:p>
        </p:txBody>
      </p:sp>
      <p:sp>
        <p:nvSpPr>
          <p:cNvPr id="6" name="Slide Number Placeholder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en-GB" noProof="0" smtClean="0"/>
              <a:pPr rtl="0"/>
              <a:t>‹#›</a:t>
            </a:fld>
            <a:endParaRPr lang="en-GB" noProof="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70385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10156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rtlCol="0"/>
          <a:lstStyle/>
          <a:p>
            <a:pPr rtl="0"/>
            <a:r>
              <a:rPr lang="en-GB" noProof="0"/>
              <a:t>Click to edit Master title style</a:t>
            </a:r>
          </a:p>
        </p:txBody>
      </p:sp>
      <p:sp>
        <p:nvSpPr>
          <p:cNvPr id="3" name="Content Placeholder 2"/>
          <p:cNvSpPr>
            <a:spLocks noGrp="1"/>
          </p:cNvSpPr>
          <p:nvPr>
            <p:ph sz="half" idx="1"/>
          </p:nvPr>
        </p:nvSpPr>
        <p:spPr>
          <a:xfrm>
            <a:off x="581193" y="2228003"/>
            <a:ext cx="5422390" cy="3633047"/>
          </a:xfrm>
        </p:spPr>
        <p:txBody>
          <a:bodyPr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p:nvPr>
        </p:nvSpPr>
        <p:spPr>
          <a:xfrm>
            <a:off x="6188417" y="2228003"/>
            <a:ext cx="5422392" cy="3633047"/>
          </a:xfrm>
        </p:spPr>
        <p:txBody>
          <a:bodyPr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p:txBody>
          <a:bodyPr rtlCol="0"/>
          <a:lstStyle/>
          <a:p>
            <a:pPr rtl="0"/>
            <a:fld id="{7333C242-4813-4E15-9A84-A39AAFBC6C90}" type="datetime1">
              <a:rPr lang="en-GB" noProof="0" smtClean="0"/>
              <a:t>15/12/2023</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rtlCol="0"/>
          <a:lstStyle/>
          <a:p>
            <a:pPr rtl="0"/>
            <a:r>
              <a:rPr lang="en-GB" noProof="0"/>
              <a:t>Click to edit Master title style</a:t>
            </a:r>
          </a:p>
        </p:txBody>
      </p:sp>
      <p:sp>
        <p:nvSpPr>
          <p:cNvPr id="3" name="Text Placeholder 2"/>
          <p:cNvSpPr>
            <a:spLocks noGrp="1"/>
          </p:cNvSpPr>
          <p:nvPr>
            <p:ph type="body" idx="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p:cNvSpPr>
            <a:spLocks noGrp="1"/>
          </p:cNvSpPr>
          <p:nvPr>
            <p:ph sz="half" idx="2"/>
          </p:nvPr>
        </p:nvSpPr>
        <p:spPr>
          <a:xfrm>
            <a:off x="581194" y="2926052"/>
            <a:ext cx="5393100" cy="2934999"/>
          </a:xfrm>
        </p:spPr>
        <p:txBody>
          <a:bodyPr rtlCol="0" anchor="t">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p:cNvSpPr>
            <a:spLocks noGrp="1"/>
          </p:cNvSpPr>
          <p:nvPr>
            <p:ph sz="quarter" idx="4"/>
          </p:nvPr>
        </p:nvSpPr>
        <p:spPr>
          <a:xfrm>
            <a:off x="6217709" y="2926052"/>
            <a:ext cx="5393100" cy="2934999"/>
          </a:xfrm>
        </p:spPr>
        <p:txBody>
          <a:bodyPr rtlCol="0" anchor="t">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p:txBody>
          <a:bodyPr rtlCol="0"/>
          <a:lstStyle/>
          <a:p>
            <a:pPr rtl="0"/>
            <a:fld id="{94BBD0D4-4D16-4B58-87E7-146A4D862FDA}" type="datetime1">
              <a:rPr lang="en-GB" noProof="0" smtClean="0"/>
              <a:t>15/12/2023</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rtlCol="0"/>
          <a:lstStyle/>
          <a:p>
            <a:pPr rtl="0"/>
            <a:r>
              <a:rPr lang="en-GB" noProof="0"/>
              <a:t>Click to edit Master title style</a:t>
            </a:r>
          </a:p>
        </p:txBody>
      </p:sp>
      <p:sp>
        <p:nvSpPr>
          <p:cNvPr id="3" name="Date Placeholder 2"/>
          <p:cNvSpPr>
            <a:spLocks noGrp="1"/>
          </p:cNvSpPr>
          <p:nvPr>
            <p:ph type="dt" sz="half" idx="10"/>
          </p:nvPr>
        </p:nvSpPr>
        <p:spPr/>
        <p:txBody>
          <a:bodyPr rtlCol="0"/>
          <a:lstStyle/>
          <a:p>
            <a:pPr rtl="0"/>
            <a:fld id="{CBB6C542-E7F7-44EE-8493-F0CBAE9DAC72}" type="datetime1">
              <a:rPr lang="en-GB" noProof="0" smtClean="0"/>
              <a:t>15/12/2023</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76F933A8-72D0-4842-9744-01DD2CD31542}" type="datetime1">
              <a:rPr lang="en-GB" noProof="0" smtClean="0"/>
              <a:t>15/12/2023</a:t>
            </a:fld>
            <a:endParaRPr lang="en-GB" noProof="0"/>
          </a:p>
        </p:txBody>
      </p:sp>
      <p:sp>
        <p:nvSpPr>
          <p:cNvPr id="3" name="Footer Placeholder 2"/>
          <p:cNvSpPr>
            <a:spLocks noGrp="1"/>
          </p:cNvSpPr>
          <p:nvPr>
            <p:ph type="ftr" sz="quarter" idx="11"/>
          </p:nvPr>
        </p:nvSpPr>
        <p:spPr/>
        <p:txBody>
          <a:bodyPr rtlCol="0"/>
          <a:lstStyle/>
          <a:p>
            <a:pPr rtl="0"/>
            <a:endParaRPr lang="en-GB" noProof="0"/>
          </a:p>
        </p:txBody>
      </p:sp>
      <p:sp>
        <p:nvSpPr>
          <p:cNvPr id="4" name="Slide Number Placeholder 3"/>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en-GB" noProof="0"/>
              <a:t>Click to edit Master title style</a:t>
            </a:r>
          </a:p>
        </p:txBody>
      </p:sp>
      <p:sp>
        <p:nvSpPr>
          <p:cNvPr id="3" name="Content Placeholder 2"/>
          <p:cNvSpPr>
            <a:spLocks noGrp="1"/>
          </p:cNvSpPr>
          <p:nvPr>
            <p:ph idx="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p:cNvSpPr>
            <a:spLocks noGrp="1"/>
          </p:cNvSpPr>
          <p:nvPr>
            <p:ph type="body" sz="half" idx="2"/>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lvl1pPr>
              <a:defRPr>
                <a:solidFill>
                  <a:schemeClr val="accent1">
                    <a:lumMod val="75000"/>
                    <a:lumOff val="25000"/>
                  </a:schemeClr>
                </a:solidFill>
              </a:defRPr>
            </a:lvl1pPr>
          </a:lstStyle>
          <a:p>
            <a:pPr rtl="0"/>
            <a:fld id="{282DA6B9-C1F3-4095-89D5-83D29BD2CF09}" type="datetime1">
              <a:rPr lang="en-GB" noProof="0" smtClean="0"/>
              <a:t>15/12/2023</a:t>
            </a:fld>
            <a:endParaRPr lang="en-GB" noProof="0"/>
          </a:p>
        </p:txBody>
      </p:sp>
      <p:sp>
        <p:nvSpPr>
          <p:cNvPr id="6" name="Footer Placeholder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n-GB" noProof="0"/>
          </a:p>
        </p:txBody>
      </p:sp>
      <p:sp>
        <p:nvSpPr>
          <p:cNvPr id="7" name="Slide Number Placeholder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en-GB" noProof="0" smtClean="0"/>
              <a:pPr rtl="0"/>
              <a:t>‹#›</a:t>
            </a:fld>
            <a:endParaRPr lang="en-GB"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en-GB" noProof="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4" name="Text Placeholder 3"/>
          <p:cNvSpPr>
            <a:spLocks noGrp="1"/>
          </p:cNvSpPr>
          <p:nvPr>
            <p:ph type="body" sz="half" idx="2"/>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02E9CFF5-2551-4D62-B244-77CFA59664EF}" type="datetime1">
              <a:rPr lang="en-GB" noProof="0" smtClean="0"/>
              <a:t>15/12/2023</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n-GB" noProof="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6BDC1F27-E779-49DE-AC30-F264901409C6}" type="datetime1">
              <a:rPr lang="en-GB" noProof="0" smtClean="0"/>
              <a:t>15/12/2023</a:t>
            </a:fld>
            <a:endParaRPr lang="en-GB" noProof="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en-GB" noProof="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D57F1E4F-1CFF-5643-939E-217C01CDF565}" type="slidenum">
              <a:rPr lang="en-GB" noProof="0" smtClean="0"/>
              <a:pPr rtl="0"/>
              <a:t>‹#›</a:t>
            </a:fld>
            <a:endParaRPr lang="en-GB" noProof="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12/15/2023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9107472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83F11E-ECB3-4046-A121-A45C6FF631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7902" y="1395098"/>
            <a:ext cx="6458065" cy="1982571"/>
          </a:xfrm>
        </p:spPr>
        <p:txBody>
          <a:bodyPr rtlCol="0">
            <a:normAutofit/>
          </a:bodyPr>
          <a:lstStyle/>
          <a:p>
            <a:pPr algn="ctr"/>
            <a:r>
              <a:rPr lang="en-GB" b="1">
                <a:solidFill>
                  <a:schemeClr val="tx1"/>
                </a:solidFill>
              </a:rPr>
              <a:t>Curriculum for </a:t>
            </a:r>
            <a:r>
              <a:rPr lang="en-GB" b="1" err="1">
                <a:solidFill>
                  <a:schemeClr val="tx1"/>
                </a:solidFill>
              </a:rPr>
              <a:t>wales</a:t>
            </a:r>
            <a:r>
              <a:rPr lang="en-GB" b="1">
                <a:solidFill>
                  <a:schemeClr val="tx1"/>
                </a:solidFill>
              </a:rPr>
              <a:t> </a:t>
            </a:r>
            <a:br>
              <a:rPr lang="en-GB" b="1">
                <a:solidFill>
                  <a:schemeClr val="tx1"/>
                </a:solidFill>
              </a:rPr>
            </a:br>
            <a:r>
              <a:rPr lang="en-GB" b="1">
                <a:solidFill>
                  <a:schemeClr val="tx1"/>
                </a:solidFill>
              </a:rPr>
              <a:t>summary</a:t>
            </a:r>
            <a:endParaRPr lang="en-US" b="1">
              <a:solidFill>
                <a:schemeClr val="tx1"/>
              </a:solidFill>
            </a:endParaRPr>
          </a:p>
        </p:txBody>
      </p:sp>
      <p:sp>
        <p:nvSpPr>
          <p:cNvPr id="3" name="Subtitle 2"/>
          <p:cNvSpPr>
            <a:spLocks noGrp="1"/>
          </p:cNvSpPr>
          <p:nvPr>
            <p:ph type="subTitle" idx="1"/>
          </p:nvPr>
        </p:nvSpPr>
        <p:spPr>
          <a:xfrm>
            <a:off x="581194" y="4225702"/>
            <a:ext cx="5511418" cy="1647733"/>
          </a:xfrm>
        </p:spPr>
        <p:txBody>
          <a:bodyPr rtlCol="0">
            <a:normAutofit/>
          </a:bodyPr>
          <a:lstStyle/>
          <a:p>
            <a:pPr algn="ctr"/>
            <a:r>
              <a:rPr lang="en-GB" sz="2000" err="1"/>
              <a:t>Pennar</a:t>
            </a:r>
            <a:r>
              <a:rPr lang="en-GB" sz="2000"/>
              <a:t> community school</a:t>
            </a:r>
            <a:endParaRPr lang="en-US" sz="2000"/>
          </a:p>
          <a:p>
            <a:pPr algn="ctr"/>
            <a:r>
              <a:rPr lang="en-GB" sz="2000"/>
              <a:t>***********************************</a:t>
            </a:r>
          </a:p>
          <a:p>
            <a:pPr algn="ctr"/>
            <a:r>
              <a:rPr lang="en-GB" i="1"/>
              <a:t>We believe - We achieve - we succeed</a:t>
            </a:r>
          </a:p>
        </p:txBody>
      </p:sp>
      <p:sp>
        <p:nvSpPr>
          <p:cNvPr id="11" name="Rectangle 10">
            <a:extLst>
              <a:ext uri="{FF2B5EF4-FFF2-40B4-BE49-F238E27FC236}">
                <a16:creationId xmlns:a16="http://schemas.microsoft.com/office/drawing/2014/main" id="{5CF77191-9839-40D9-B04E-85DF01BB02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05279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F007B11-F4C3-4A9E-AAA8-D52C8C1AD9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306" y="457200"/>
            <a:ext cx="3052798"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71D0F6C-C993-4E97-A103-9448E35FEE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453643"/>
            <a:ext cx="5009388"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7B28B346-1639-4F05-9EBC-808A9DC665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A picture containing diagram&#10;&#10;Description automatically generated">
            <a:extLst>
              <a:ext uri="{FF2B5EF4-FFF2-40B4-BE49-F238E27FC236}">
                <a16:creationId xmlns:a16="http://schemas.microsoft.com/office/drawing/2014/main" id="{006F6805-5903-1982-10D6-028BCBFCF706}"/>
              </a:ext>
            </a:extLst>
          </p:cNvPr>
          <p:cNvPicPr>
            <a:picLocks noChangeAspect="1"/>
          </p:cNvPicPr>
          <p:nvPr/>
        </p:nvPicPr>
        <p:blipFill>
          <a:blip r:embed="rId3"/>
          <a:stretch>
            <a:fillRect/>
          </a:stretch>
        </p:blipFill>
        <p:spPr>
          <a:xfrm>
            <a:off x="7379546" y="1672873"/>
            <a:ext cx="3722454" cy="3772531"/>
          </a:xfrm>
          <a:prstGeom prst="rect">
            <a:avLst/>
          </a:prstGeom>
        </p:spPr>
      </p:pic>
    </p:spTree>
    <p:extLst>
      <p:ext uri="{BB962C8B-B14F-4D97-AF65-F5344CB8AC3E}">
        <p14:creationId xmlns:p14="http://schemas.microsoft.com/office/powerpoint/2010/main" val="401567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3">
            <a:extLst>
              <a:ext uri="{FF2B5EF4-FFF2-40B4-BE49-F238E27FC236}">
                <a16:creationId xmlns:a16="http://schemas.microsoft.com/office/drawing/2014/main" id="{712E451E-151A-4910-BF41-6A040B6598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24" name="Rectangle 15">
            <a:extLst>
              <a:ext uri="{FF2B5EF4-FFF2-40B4-BE49-F238E27FC236}">
                <a16:creationId xmlns:a16="http://schemas.microsoft.com/office/drawing/2014/main" id="{C296EFE4-A70C-4388-9A15-3F657B6615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D30C734-803E-4CB1-8356-172D33F12A84}"/>
              </a:ext>
            </a:extLst>
          </p:cNvPr>
          <p:cNvSpPr>
            <a:spLocks noGrp="1"/>
          </p:cNvSpPr>
          <p:nvPr>
            <p:ph type="title"/>
          </p:nvPr>
        </p:nvSpPr>
        <p:spPr>
          <a:xfrm>
            <a:off x="1194608" y="506483"/>
            <a:ext cx="8761413" cy="898674"/>
          </a:xfrm>
        </p:spPr>
        <p:txBody>
          <a:bodyPr anchor="b">
            <a:normAutofit/>
          </a:bodyPr>
          <a:lstStyle/>
          <a:p>
            <a:pPr algn="ctr"/>
            <a:r>
              <a:rPr lang="en-US" u="sng">
                <a:solidFill>
                  <a:schemeClr val="tx2"/>
                </a:solidFill>
                <a:cs typeface="Calibri Light"/>
              </a:rPr>
              <a:t>Our Vision</a:t>
            </a:r>
            <a:endParaRPr lang="en-US">
              <a:solidFill>
                <a:schemeClr val="tx2"/>
              </a:solidFill>
            </a:endParaRPr>
          </a:p>
        </p:txBody>
      </p:sp>
      <p:sp>
        <p:nvSpPr>
          <p:cNvPr id="26" name="Rectangle 17">
            <a:extLst>
              <a:ext uri="{FF2B5EF4-FFF2-40B4-BE49-F238E27FC236}">
                <a16:creationId xmlns:a16="http://schemas.microsoft.com/office/drawing/2014/main" id="{425EBAFC-9388-432A-BCFD-EEA2F410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2D223871-D61B-47D3-B49F-98D799BD25B4}"/>
              </a:ext>
            </a:extLst>
          </p:cNvPr>
          <p:cNvSpPr>
            <a:spLocks noGrp="1"/>
          </p:cNvSpPr>
          <p:nvPr>
            <p:ph idx="1"/>
          </p:nvPr>
        </p:nvSpPr>
        <p:spPr>
          <a:xfrm>
            <a:off x="579861" y="1719739"/>
            <a:ext cx="10813246" cy="4564576"/>
          </a:xfrm>
        </p:spPr>
        <p:txBody>
          <a:bodyPr vert="horz" lIns="91440" tIns="45720" rIns="91440" bIns="45720" rtlCol="0" anchor="ctr">
            <a:normAutofit/>
          </a:bodyPr>
          <a:lstStyle/>
          <a:p>
            <a:pPr>
              <a:buNone/>
            </a:pPr>
            <a:r>
              <a:rPr lang="en-US" sz="2400">
                <a:ea typeface="+mn-lt"/>
                <a:cs typeface="+mn-lt"/>
              </a:rPr>
              <a:t>    At </a:t>
            </a:r>
            <a:r>
              <a:rPr lang="en-US" sz="2400" err="1">
                <a:ea typeface="+mn-lt"/>
                <a:cs typeface="+mn-lt"/>
              </a:rPr>
              <a:t>Pennar</a:t>
            </a:r>
            <a:r>
              <a:rPr lang="en-US" sz="2400">
                <a:ea typeface="+mn-lt"/>
                <a:cs typeface="+mn-lt"/>
              </a:rPr>
              <a:t> Community School we value every member of our school community and each pupil’s individuality.    </a:t>
            </a:r>
            <a:endParaRPr lang="en-US"/>
          </a:p>
          <a:p>
            <a:pPr>
              <a:buNone/>
            </a:pPr>
            <a:r>
              <a:rPr lang="en-US" sz="2400">
                <a:ea typeface="+mn-lt"/>
                <a:cs typeface="+mn-lt"/>
              </a:rPr>
              <a:t>    We BELIEVE in providing the highest standards of opportunity using authentic, challenging experiences to enable our pupils to ACHIEVE their potential as ambitious, capable learners.  </a:t>
            </a:r>
            <a:endParaRPr lang="en-US"/>
          </a:p>
          <a:p>
            <a:pPr>
              <a:buNone/>
            </a:pPr>
            <a:r>
              <a:rPr lang="en-US" sz="2400">
                <a:ea typeface="+mn-lt"/>
                <a:cs typeface="+mn-lt"/>
              </a:rPr>
              <a:t>    We will do this in a safe, happy and nurturing environment which promotes independence, enterprise and creativity, and facilitates high aspirations for lifelong learning.  </a:t>
            </a:r>
          </a:p>
          <a:p>
            <a:pPr>
              <a:buNone/>
            </a:pPr>
            <a:r>
              <a:rPr lang="en-US" sz="2400">
                <a:ea typeface="+mn-lt"/>
                <a:cs typeface="+mn-lt"/>
              </a:rPr>
              <a:t>   Our aim is for our pupils to SUCCEED in becoming healthy, confident individuals who are ethically informed ready to lead fulfilling lives in the community and beyond. </a:t>
            </a:r>
            <a:endParaRPr lang="en-US"/>
          </a:p>
          <a:p>
            <a:pPr marL="0" indent="0">
              <a:buNone/>
            </a:pPr>
            <a:endParaRPr lang="en-US" sz="2400">
              <a:solidFill>
                <a:schemeClr val="tx1"/>
              </a:solidFill>
            </a:endParaRPr>
          </a:p>
        </p:txBody>
      </p:sp>
    </p:spTree>
    <p:extLst>
      <p:ext uri="{BB962C8B-B14F-4D97-AF65-F5344CB8AC3E}">
        <p14:creationId xmlns:p14="http://schemas.microsoft.com/office/powerpoint/2010/main" val="958014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D0D89-5F4E-8B08-1FF2-09771DCFFEE0}"/>
              </a:ext>
            </a:extLst>
          </p:cNvPr>
          <p:cNvSpPr>
            <a:spLocks noGrp="1"/>
          </p:cNvSpPr>
          <p:nvPr>
            <p:ph type="title"/>
          </p:nvPr>
        </p:nvSpPr>
        <p:spPr>
          <a:xfrm>
            <a:off x="581192" y="702156"/>
            <a:ext cx="11029616" cy="1013800"/>
          </a:xfrm>
        </p:spPr>
        <p:txBody>
          <a:bodyPr>
            <a:normAutofit/>
          </a:bodyPr>
          <a:lstStyle/>
          <a:p>
            <a:r>
              <a:rPr lang="en-US">
                <a:solidFill>
                  <a:srgbClr val="FFFFFF"/>
                </a:solidFill>
              </a:rPr>
              <a:t>Our values</a:t>
            </a:r>
          </a:p>
        </p:txBody>
      </p:sp>
      <p:sp useBgFill="1">
        <p:nvSpPr>
          <p:cNvPr id="9" name="Rectangle 8">
            <a:extLst>
              <a:ext uri="{FF2B5EF4-FFF2-40B4-BE49-F238E27FC236}">
                <a16:creationId xmlns:a16="http://schemas.microsoft.com/office/drawing/2014/main" id="{90137588-E70B-486E-AFA8-21B0111C46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8FF2C926-12A5-ACF0-7CEE-DF616634863D}"/>
              </a:ext>
            </a:extLst>
          </p:cNvPr>
          <p:cNvPicPr>
            <a:picLocks noChangeAspect="1"/>
          </p:cNvPicPr>
          <p:nvPr/>
        </p:nvPicPr>
        <p:blipFill>
          <a:blip r:embed="rId2"/>
          <a:stretch>
            <a:fillRect/>
          </a:stretch>
        </p:blipFill>
        <p:spPr>
          <a:xfrm>
            <a:off x="657225" y="2516385"/>
            <a:ext cx="3305175" cy="3338561"/>
          </a:xfrm>
          <a:prstGeom prst="rect">
            <a:avLst/>
          </a:prstGeom>
        </p:spPr>
      </p:pic>
      <p:sp>
        <p:nvSpPr>
          <p:cNvPr id="3" name="Content Placeholder 2">
            <a:extLst>
              <a:ext uri="{FF2B5EF4-FFF2-40B4-BE49-F238E27FC236}">
                <a16:creationId xmlns:a16="http://schemas.microsoft.com/office/drawing/2014/main" id="{E6327F27-AD1D-D833-AB47-1DDB43B6FE77}"/>
              </a:ext>
            </a:extLst>
          </p:cNvPr>
          <p:cNvSpPr>
            <a:spLocks noGrp="1"/>
          </p:cNvSpPr>
          <p:nvPr>
            <p:ph idx="1"/>
          </p:nvPr>
        </p:nvSpPr>
        <p:spPr>
          <a:xfrm>
            <a:off x="4951023" y="2396156"/>
            <a:ext cx="5092651" cy="4045683"/>
          </a:xfrm>
        </p:spPr>
        <p:txBody>
          <a:bodyPr vert="horz" lIns="91440" tIns="45720" rIns="91440" bIns="45720" rtlCol="0" anchor="ctr">
            <a:noAutofit/>
          </a:bodyPr>
          <a:lstStyle/>
          <a:p>
            <a:pPr marL="305435" indent="-305435">
              <a:lnSpc>
                <a:spcPct val="90000"/>
              </a:lnSpc>
            </a:pPr>
            <a:r>
              <a:rPr lang="en-US" sz="2000" dirty="0">
                <a:latin typeface="Century Gothic"/>
              </a:rPr>
              <a:t>Unity and Cooperation</a:t>
            </a:r>
          </a:p>
          <a:p>
            <a:pPr marL="305435" indent="-305435">
              <a:lnSpc>
                <a:spcPct val="90000"/>
              </a:lnSpc>
            </a:pPr>
            <a:r>
              <a:rPr lang="en-US" sz="2000" dirty="0">
                <a:latin typeface="Century Gothic"/>
              </a:rPr>
              <a:t>Understanding and Responsibility</a:t>
            </a:r>
          </a:p>
          <a:p>
            <a:pPr marL="305435" indent="-305435">
              <a:lnSpc>
                <a:spcPct val="90000"/>
              </a:lnSpc>
            </a:pPr>
            <a:r>
              <a:rPr lang="en-US" sz="2000" dirty="0">
                <a:latin typeface="Century Gothic"/>
              </a:rPr>
              <a:t>Tolerance and Peace</a:t>
            </a:r>
          </a:p>
          <a:p>
            <a:pPr marL="305435" indent="-305435">
              <a:lnSpc>
                <a:spcPct val="90000"/>
              </a:lnSpc>
            </a:pPr>
            <a:r>
              <a:rPr lang="en-US" sz="2000" dirty="0">
                <a:latin typeface="Century Gothic"/>
              </a:rPr>
              <a:t>Thoughtfulness and Freedom</a:t>
            </a:r>
          </a:p>
          <a:p>
            <a:pPr marL="305435" indent="-305435">
              <a:lnSpc>
                <a:spcPct val="90000"/>
              </a:lnSpc>
            </a:pPr>
            <a:r>
              <a:rPr lang="en-US" sz="2000" dirty="0">
                <a:latin typeface="Century Gothic"/>
              </a:rPr>
              <a:t>Quality and Respect</a:t>
            </a:r>
          </a:p>
          <a:p>
            <a:pPr marL="305435" indent="-305435">
              <a:lnSpc>
                <a:spcPct val="90000"/>
              </a:lnSpc>
            </a:pPr>
            <a:r>
              <a:rPr lang="en-US" sz="2000" dirty="0">
                <a:latin typeface="Century Gothic"/>
              </a:rPr>
              <a:t>Happiness and Love</a:t>
            </a:r>
          </a:p>
          <a:p>
            <a:pPr marL="305435" indent="-305435">
              <a:lnSpc>
                <a:spcPct val="90000"/>
              </a:lnSpc>
            </a:pPr>
            <a:r>
              <a:rPr lang="en-US" sz="2000" dirty="0">
                <a:latin typeface="Century Gothic"/>
              </a:rPr>
              <a:t>Caring and Appreciation</a:t>
            </a:r>
          </a:p>
          <a:p>
            <a:pPr marL="305435" indent="-305435">
              <a:lnSpc>
                <a:spcPct val="90000"/>
              </a:lnSpc>
            </a:pPr>
            <a:r>
              <a:rPr lang="en-US" sz="2000" dirty="0">
                <a:latin typeface="Century Gothic"/>
              </a:rPr>
              <a:t>Hope and Courage</a:t>
            </a:r>
          </a:p>
          <a:p>
            <a:pPr marL="305435" indent="-305435">
              <a:lnSpc>
                <a:spcPct val="90000"/>
              </a:lnSpc>
            </a:pPr>
            <a:r>
              <a:rPr lang="en-US" sz="2000" dirty="0">
                <a:latin typeface="Century Gothic"/>
              </a:rPr>
              <a:t>Simplicity and Humility</a:t>
            </a:r>
          </a:p>
          <a:p>
            <a:pPr marL="305435" indent="-305435">
              <a:lnSpc>
                <a:spcPct val="90000"/>
              </a:lnSpc>
            </a:pPr>
            <a:r>
              <a:rPr lang="en-US" sz="2000" dirty="0">
                <a:latin typeface="Century Gothic"/>
              </a:rPr>
              <a:t>Honesty and Trust</a:t>
            </a:r>
          </a:p>
          <a:p>
            <a:pPr marL="305435" indent="-305435">
              <a:lnSpc>
                <a:spcPct val="90000"/>
              </a:lnSpc>
            </a:pPr>
            <a:r>
              <a:rPr lang="en-US" sz="2000" dirty="0">
                <a:latin typeface="Century Gothic"/>
              </a:rPr>
              <a:t>Friendship and Perseverance</a:t>
            </a:r>
          </a:p>
          <a:p>
            <a:pPr marL="305435" indent="-305435">
              <a:lnSpc>
                <a:spcPct val="90000"/>
              </a:lnSpc>
            </a:pPr>
            <a:endParaRPr lang="en-US" sz="1700"/>
          </a:p>
          <a:p>
            <a:pPr marL="305435" indent="-305435">
              <a:lnSpc>
                <a:spcPct val="90000"/>
              </a:lnSpc>
            </a:pPr>
            <a:endParaRPr lang="en-US" sz="1700"/>
          </a:p>
        </p:txBody>
      </p:sp>
    </p:spTree>
    <p:extLst>
      <p:ext uri="{BB962C8B-B14F-4D97-AF65-F5344CB8AC3E}">
        <p14:creationId xmlns:p14="http://schemas.microsoft.com/office/powerpoint/2010/main" val="1558262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7F9FE3-2F1A-ACAF-C79F-53D06218A0C8}"/>
              </a:ext>
            </a:extLst>
          </p:cNvPr>
          <p:cNvSpPr>
            <a:spLocks noGrp="1"/>
          </p:cNvSpPr>
          <p:nvPr>
            <p:ph type="title"/>
          </p:nvPr>
        </p:nvSpPr>
        <p:spPr>
          <a:xfrm>
            <a:off x="643468" y="1033389"/>
            <a:ext cx="4826256" cy="4825409"/>
          </a:xfrm>
        </p:spPr>
        <p:txBody>
          <a:bodyPr anchor="ctr">
            <a:normAutofit/>
          </a:bodyPr>
          <a:lstStyle/>
          <a:p>
            <a:r>
              <a:rPr lang="en-US" sz="5400">
                <a:solidFill>
                  <a:srgbClr val="FFFFFF"/>
                </a:solidFill>
              </a:rPr>
              <a:t>Our inclusive curriculum</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4AD8EF0-2016-3805-0D56-AC0A222C4386}"/>
              </a:ext>
            </a:extLst>
          </p:cNvPr>
          <p:cNvSpPr>
            <a:spLocks noGrp="1"/>
          </p:cNvSpPr>
          <p:nvPr>
            <p:ph idx="1"/>
          </p:nvPr>
        </p:nvSpPr>
        <p:spPr>
          <a:xfrm>
            <a:off x="6694317" y="1217745"/>
            <a:ext cx="5014811" cy="4825409"/>
          </a:xfrm>
          <a:ln w="57150">
            <a:noFill/>
          </a:ln>
        </p:spPr>
        <p:txBody>
          <a:bodyPr vert="horz" lIns="91440" tIns="45720" rIns="91440" bIns="45720" rtlCol="0" anchor="ctr">
            <a:noAutofit/>
          </a:bodyPr>
          <a:lstStyle/>
          <a:p>
            <a:pPr marL="0" indent="0">
              <a:buNone/>
            </a:pPr>
            <a:r>
              <a:rPr lang="en-US" sz="2400">
                <a:solidFill>
                  <a:schemeClr val="tx1"/>
                </a:solidFill>
                <a:latin typeface="Century Gothic"/>
              </a:rPr>
              <a:t>Our curriculum will raise the aspirations for all learners to reach their potential.  As a school we have considered how all learners will be supported to </a:t>
            </a:r>
            <a:r>
              <a:rPr lang="en-US" sz="2400" err="1">
                <a:solidFill>
                  <a:schemeClr val="tx1"/>
                </a:solidFill>
                <a:latin typeface="Century Gothic"/>
              </a:rPr>
              <a:t>realise</a:t>
            </a:r>
            <a:r>
              <a:rPr lang="en-US" sz="2400">
                <a:solidFill>
                  <a:schemeClr val="tx1"/>
                </a:solidFill>
                <a:latin typeface="Century Gothic"/>
              </a:rPr>
              <a:t> the four purposes and make progression.  We have considered our Universal Learning Provision (ULP) and how we will meet the needs of different groups of learners within our school.  Every child has a One Page Profile to support their learning, and this incorporates our ULP where relevant.</a:t>
            </a:r>
          </a:p>
        </p:txBody>
      </p:sp>
    </p:spTree>
    <p:extLst>
      <p:ext uri="{BB962C8B-B14F-4D97-AF65-F5344CB8AC3E}">
        <p14:creationId xmlns:p14="http://schemas.microsoft.com/office/powerpoint/2010/main" val="444749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8DD2392-397B-48BF-BEFA-EA1FB881CA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C0747AE0-42A1-3131-3465-FDFC5D11BC4F}"/>
              </a:ext>
            </a:extLst>
          </p:cNvPr>
          <p:cNvPicPr>
            <a:picLocks noGrp="1" noChangeAspect="1"/>
          </p:cNvPicPr>
          <p:nvPr>
            <p:ph idx="1"/>
          </p:nvPr>
        </p:nvPicPr>
        <p:blipFill rotWithShape="1">
          <a:blip r:embed="rId2">
            <a:alphaModFix amt="40000"/>
          </a:blip>
          <a:srcRect b="18478"/>
          <a:stretch/>
        </p:blipFill>
        <p:spPr>
          <a:xfrm>
            <a:off x="20" y="10"/>
            <a:ext cx="12191980" cy="6857990"/>
          </a:xfrm>
          <a:prstGeom prst="rect">
            <a:avLst/>
          </a:prstGeom>
        </p:spPr>
      </p:pic>
      <p:sp>
        <p:nvSpPr>
          <p:cNvPr id="7" name="TextBox 6">
            <a:extLst>
              <a:ext uri="{FF2B5EF4-FFF2-40B4-BE49-F238E27FC236}">
                <a16:creationId xmlns:a16="http://schemas.microsoft.com/office/drawing/2014/main" id="{CB5EA613-64AC-8DB3-0D14-A8C397D99342}"/>
              </a:ext>
            </a:extLst>
          </p:cNvPr>
          <p:cNvSpPr txBox="1"/>
          <p:nvPr/>
        </p:nvSpPr>
        <p:spPr>
          <a:xfrm>
            <a:off x="965199" y="2180496"/>
            <a:ext cx="10261602" cy="3678303"/>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ct val="20000"/>
              </a:spcBef>
              <a:spcAft>
                <a:spcPts val="600"/>
              </a:spcAft>
              <a:buClr>
                <a:srgbClr val="FC7AAB"/>
              </a:buClr>
              <a:buSzPct val="92000"/>
            </a:pPr>
            <a:r>
              <a:rPr lang="en-US" sz="2000">
                <a:solidFill>
                  <a:schemeClr val="tx2"/>
                </a:solidFill>
                <a:latin typeface="Century Gothic"/>
              </a:rPr>
              <a:t>The four purposes are the starting point and aspiration for our school curriculum design.  Our school aims to support our learners to become:</a:t>
            </a:r>
            <a:endParaRPr lang="en-US">
              <a:solidFill>
                <a:schemeClr val="tx2"/>
              </a:solidFill>
            </a:endParaRPr>
          </a:p>
          <a:p>
            <a:pPr>
              <a:spcBef>
                <a:spcPct val="20000"/>
              </a:spcBef>
              <a:spcAft>
                <a:spcPts val="600"/>
              </a:spcAft>
              <a:buClr>
                <a:srgbClr val="FC7AAB"/>
              </a:buClr>
              <a:buSzPct val="92000"/>
              <a:buFont typeface="Wingdings 2" panose="05020102010507070707" pitchFamily="18" charset="2"/>
              <a:buChar char=""/>
            </a:pPr>
            <a:r>
              <a:rPr lang="en-US" sz="2000">
                <a:solidFill>
                  <a:schemeClr val="tx2"/>
                </a:solidFill>
                <a:latin typeface="Century Gothic"/>
              </a:rPr>
              <a:t> ambitious, capable learners, ready to learn throughout their lives</a:t>
            </a:r>
            <a:endParaRPr lang="en-US">
              <a:solidFill>
                <a:schemeClr val="tx2"/>
              </a:solidFill>
            </a:endParaRPr>
          </a:p>
          <a:p>
            <a:pPr>
              <a:spcBef>
                <a:spcPct val="20000"/>
              </a:spcBef>
              <a:spcAft>
                <a:spcPts val="600"/>
              </a:spcAft>
              <a:buClr>
                <a:srgbClr val="FC7AAB"/>
              </a:buClr>
              <a:buSzPct val="92000"/>
              <a:buFont typeface="Wingdings 2" panose="05020102010507070707" pitchFamily="18" charset="2"/>
              <a:buChar char=""/>
            </a:pPr>
            <a:r>
              <a:rPr lang="en-US" sz="2000">
                <a:solidFill>
                  <a:schemeClr val="tx2"/>
                </a:solidFill>
                <a:latin typeface="Century Gothic"/>
              </a:rPr>
              <a:t> enterprising, creative contributors, ready to play a full part in life and work</a:t>
            </a:r>
            <a:endParaRPr lang="en-US">
              <a:solidFill>
                <a:schemeClr val="tx2"/>
              </a:solidFill>
            </a:endParaRPr>
          </a:p>
          <a:p>
            <a:pPr>
              <a:spcBef>
                <a:spcPct val="20000"/>
              </a:spcBef>
              <a:spcAft>
                <a:spcPts val="600"/>
              </a:spcAft>
              <a:buClr>
                <a:srgbClr val="FC7AAB"/>
              </a:buClr>
              <a:buSzPct val="92000"/>
              <a:buFont typeface="Wingdings 2" panose="05020102010507070707" pitchFamily="18" charset="2"/>
              <a:buChar char=""/>
            </a:pPr>
            <a:r>
              <a:rPr lang="en-US" sz="2000">
                <a:solidFill>
                  <a:schemeClr val="tx2"/>
                </a:solidFill>
                <a:latin typeface="Century Gothic"/>
              </a:rPr>
              <a:t> ethical, informed citizens of Wales and the world</a:t>
            </a:r>
            <a:endParaRPr lang="en-US">
              <a:solidFill>
                <a:schemeClr val="tx2"/>
              </a:solidFill>
            </a:endParaRPr>
          </a:p>
          <a:p>
            <a:pPr>
              <a:spcBef>
                <a:spcPct val="20000"/>
              </a:spcBef>
              <a:spcAft>
                <a:spcPts val="600"/>
              </a:spcAft>
              <a:buClr>
                <a:srgbClr val="FC7AAB"/>
              </a:buClr>
              <a:buSzPct val="92000"/>
              <a:buFont typeface="Wingdings 2" panose="05020102010507070707" pitchFamily="18" charset="2"/>
              <a:buChar char=""/>
            </a:pPr>
            <a:r>
              <a:rPr lang="en-US" sz="2000">
                <a:solidFill>
                  <a:schemeClr val="tx2"/>
                </a:solidFill>
                <a:latin typeface="Century Gothic"/>
              </a:rPr>
              <a:t> healthy, confident individuals, ready to lead fulfilling lives as valued members of society.</a:t>
            </a:r>
            <a:endParaRPr lang="en-US">
              <a:solidFill>
                <a:schemeClr val="tx2"/>
              </a:solidFill>
            </a:endParaRPr>
          </a:p>
        </p:txBody>
      </p:sp>
    </p:spTree>
    <p:extLst>
      <p:ext uri="{BB962C8B-B14F-4D97-AF65-F5344CB8AC3E}">
        <p14:creationId xmlns:p14="http://schemas.microsoft.com/office/powerpoint/2010/main" val="193799547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9DA15-3310-9F42-AB66-C9349409CD4A}"/>
              </a:ext>
            </a:extLst>
          </p:cNvPr>
          <p:cNvSpPr>
            <a:spLocks noGrp="1"/>
          </p:cNvSpPr>
          <p:nvPr>
            <p:ph type="title"/>
          </p:nvPr>
        </p:nvSpPr>
        <p:spPr/>
        <p:txBody>
          <a:bodyPr>
            <a:normAutofit/>
          </a:bodyPr>
          <a:lstStyle/>
          <a:p>
            <a:r>
              <a:rPr lang="en-US" sz="2400"/>
              <a:t>Statements of what matters &amp; Areas of learning and experience</a:t>
            </a:r>
          </a:p>
        </p:txBody>
      </p:sp>
      <p:sp>
        <p:nvSpPr>
          <p:cNvPr id="3" name="Content Placeholder 2">
            <a:extLst>
              <a:ext uri="{FF2B5EF4-FFF2-40B4-BE49-F238E27FC236}">
                <a16:creationId xmlns:a16="http://schemas.microsoft.com/office/drawing/2014/main" id="{BD169C4A-919F-18C9-9D56-3C18193B89FB}"/>
              </a:ext>
            </a:extLst>
          </p:cNvPr>
          <p:cNvSpPr>
            <a:spLocks noGrp="1"/>
          </p:cNvSpPr>
          <p:nvPr>
            <p:ph idx="1"/>
          </p:nvPr>
        </p:nvSpPr>
        <p:spPr>
          <a:xfrm>
            <a:off x="581192" y="2180496"/>
            <a:ext cx="11029615" cy="4489464"/>
          </a:xfrm>
        </p:spPr>
        <p:txBody>
          <a:bodyPr>
            <a:normAutofit fontScale="92500" lnSpcReduction="10000"/>
          </a:bodyPr>
          <a:lstStyle/>
          <a:p>
            <a:pPr marL="0" indent="0">
              <a:buNone/>
            </a:pPr>
            <a:r>
              <a:rPr lang="en-US">
                <a:latin typeface="Century Gothic"/>
                <a:ea typeface="+mn-lt"/>
                <a:cs typeface="+mn-lt"/>
              </a:rPr>
              <a:t>Our curriculum is being developed to provide experiences, knowledge and skills to enable our learners to develop understanding of the 27 statements of what matters.  A range of contexts, perspectives and topics are planned to contribute towards learning within a statement and supporting learners to make sense of everything they learn. </a:t>
            </a:r>
            <a:endParaRPr lang="en-US">
              <a:latin typeface="Century Gothic"/>
            </a:endParaRPr>
          </a:p>
          <a:p>
            <a:pPr marL="0" indent="0">
              <a:buNone/>
            </a:pPr>
            <a:endParaRPr lang="en-US">
              <a:latin typeface="Century Gothic"/>
            </a:endParaRPr>
          </a:p>
          <a:p>
            <a:pPr marL="0" indent="0">
              <a:buNone/>
            </a:pPr>
            <a:r>
              <a:rPr lang="en-US" u="sng">
                <a:latin typeface="Century Gothic"/>
              </a:rPr>
              <a:t>Areas of Learning and Experience</a:t>
            </a:r>
          </a:p>
          <a:p>
            <a:pPr marL="0" indent="0">
              <a:buNone/>
            </a:pPr>
            <a:r>
              <a:rPr lang="en-US">
                <a:latin typeface="Century Gothic"/>
              </a:rPr>
              <a:t>Our curriculum will provide learning experiences through the 6 </a:t>
            </a:r>
            <a:r>
              <a:rPr lang="en-US" err="1">
                <a:latin typeface="Century Gothic"/>
              </a:rPr>
              <a:t>AoLEs</a:t>
            </a:r>
            <a:r>
              <a:rPr lang="en-US">
                <a:latin typeface="Century Gothic"/>
              </a:rPr>
              <a:t>:</a:t>
            </a:r>
            <a:endParaRPr lang="en-US" u="sng">
              <a:latin typeface="Century Gothic"/>
            </a:endParaRPr>
          </a:p>
          <a:p>
            <a:pPr marL="0" indent="0">
              <a:buNone/>
            </a:pPr>
            <a:r>
              <a:rPr lang="en-US">
                <a:latin typeface="Century Gothic"/>
              </a:rPr>
              <a:t>* Expressive Arts</a:t>
            </a:r>
          </a:p>
          <a:p>
            <a:pPr marL="0" indent="0">
              <a:buNone/>
            </a:pPr>
            <a:r>
              <a:rPr lang="en-US">
                <a:latin typeface="Century Gothic"/>
              </a:rPr>
              <a:t>* Health &amp; Well-Being</a:t>
            </a:r>
          </a:p>
          <a:p>
            <a:pPr marL="0" indent="0">
              <a:buNone/>
            </a:pPr>
            <a:r>
              <a:rPr lang="en-US">
                <a:latin typeface="Century Gothic"/>
              </a:rPr>
              <a:t>* Humanities</a:t>
            </a:r>
          </a:p>
          <a:p>
            <a:pPr marL="0" indent="0">
              <a:buNone/>
            </a:pPr>
            <a:r>
              <a:rPr lang="en-US">
                <a:latin typeface="Century Gothic"/>
              </a:rPr>
              <a:t>* Languages, Literacy &amp; Communication</a:t>
            </a:r>
          </a:p>
          <a:p>
            <a:pPr marL="0" indent="0">
              <a:buNone/>
            </a:pPr>
            <a:r>
              <a:rPr lang="en-US">
                <a:latin typeface="Century Gothic"/>
              </a:rPr>
              <a:t>* Mathematics &amp; Numeracy</a:t>
            </a:r>
          </a:p>
          <a:p>
            <a:pPr marL="0" indent="0">
              <a:buNone/>
            </a:pPr>
            <a:r>
              <a:rPr lang="en-US">
                <a:latin typeface="Century Gothic"/>
              </a:rPr>
              <a:t>* Science &amp; Technology</a:t>
            </a:r>
          </a:p>
          <a:p>
            <a:pPr marL="305435" indent="-305435"/>
            <a:endParaRPr lang="en-US"/>
          </a:p>
        </p:txBody>
      </p:sp>
      <p:pic>
        <p:nvPicPr>
          <p:cNvPr id="4" name="Picture 4" descr="Text&#10;&#10;Description automatically generated">
            <a:extLst>
              <a:ext uri="{FF2B5EF4-FFF2-40B4-BE49-F238E27FC236}">
                <a16:creationId xmlns:a16="http://schemas.microsoft.com/office/drawing/2014/main" id="{58BAB768-24BA-2472-DD97-B094492ECD01}"/>
              </a:ext>
            </a:extLst>
          </p:cNvPr>
          <p:cNvPicPr>
            <a:picLocks noChangeAspect="1"/>
          </p:cNvPicPr>
          <p:nvPr/>
        </p:nvPicPr>
        <p:blipFill rotWithShape="1">
          <a:blip r:embed="rId2"/>
          <a:srcRect l="55666" t="30075" r="16997" b="15288"/>
          <a:stretch/>
        </p:blipFill>
        <p:spPr>
          <a:xfrm>
            <a:off x="8427244" y="3169444"/>
            <a:ext cx="3109504" cy="3500655"/>
          </a:xfrm>
          <a:prstGeom prst="rect">
            <a:avLst/>
          </a:prstGeom>
        </p:spPr>
      </p:pic>
    </p:spTree>
    <p:extLst>
      <p:ext uri="{BB962C8B-B14F-4D97-AF65-F5344CB8AC3E}">
        <p14:creationId xmlns:p14="http://schemas.microsoft.com/office/powerpoint/2010/main" val="3488040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7B712-BA06-D267-46DB-C008E91F8104}"/>
              </a:ext>
            </a:extLst>
          </p:cNvPr>
          <p:cNvSpPr>
            <a:spLocks noGrp="1"/>
          </p:cNvSpPr>
          <p:nvPr>
            <p:ph type="title"/>
          </p:nvPr>
        </p:nvSpPr>
        <p:spPr/>
        <p:txBody>
          <a:bodyPr/>
          <a:lstStyle/>
          <a:p>
            <a:r>
              <a:rPr lang="en-US"/>
              <a:t>Learning, Progression and Assessment</a:t>
            </a:r>
          </a:p>
        </p:txBody>
      </p:sp>
      <p:sp>
        <p:nvSpPr>
          <p:cNvPr id="3" name="Content Placeholder 2">
            <a:extLst>
              <a:ext uri="{FF2B5EF4-FFF2-40B4-BE49-F238E27FC236}">
                <a16:creationId xmlns:a16="http://schemas.microsoft.com/office/drawing/2014/main" id="{B3B9AEBB-3767-58B6-6CD8-04C2094BFDD9}"/>
              </a:ext>
            </a:extLst>
          </p:cNvPr>
          <p:cNvSpPr>
            <a:spLocks noGrp="1"/>
          </p:cNvSpPr>
          <p:nvPr>
            <p:ph idx="1"/>
          </p:nvPr>
        </p:nvSpPr>
        <p:spPr>
          <a:xfrm>
            <a:off x="581192" y="2180496"/>
            <a:ext cx="11029615" cy="4339661"/>
          </a:xfrm>
        </p:spPr>
        <p:txBody>
          <a:bodyPr>
            <a:normAutofit fontScale="92500" lnSpcReduction="10000"/>
          </a:bodyPr>
          <a:lstStyle/>
          <a:p>
            <a:pPr marL="0" indent="0">
              <a:buNone/>
            </a:pPr>
            <a:endParaRPr lang="en-US" dirty="0">
              <a:latin typeface="Century Gothic"/>
              <a:ea typeface="+mn-lt"/>
              <a:cs typeface="+mn-lt"/>
            </a:endParaRPr>
          </a:p>
          <a:p>
            <a:pPr marL="0" indent="0">
              <a:buNone/>
            </a:pPr>
            <a:r>
              <a:rPr lang="en-US" dirty="0">
                <a:latin typeface="Century Gothic"/>
                <a:ea typeface="+mn-lt"/>
                <a:cs typeface="+mn-lt"/>
              </a:rPr>
              <a:t>Effective pedagogy is at the heart of the curriculum for our learners and is underpinned by the 12 pedagogical principles.  The pedagogical approaches are used to support progression, and these are adapted to learners’ needs to support and ensure individuals make progress.</a:t>
            </a:r>
            <a:endParaRPr lang="en-US" dirty="0"/>
          </a:p>
          <a:p>
            <a:pPr marL="0" indent="0">
              <a:buNone/>
            </a:pPr>
            <a:endParaRPr lang="en-US" dirty="0">
              <a:latin typeface="Century Gothic"/>
            </a:endParaRPr>
          </a:p>
          <a:p>
            <a:pPr marL="0" indent="0">
              <a:buNone/>
            </a:pPr>
            <a:r>
              <a:rPr lang="en-US" dirty="0">
                <a:latin typeface="Century Gothic"/>
              </a:rPr>
              <a:t>Our curriculum focuses on opportunities to develop and improve learners' skills and knowledge.  Planning is developed using TAITH to ensure progress is made in all areas of learning and is informed by the 5 principles of progression.  </a:t>
            </a:r>
            <a:endParaRPr lang="en-US" dirty="0"/>
          </a:p>
          <a:p>
            <a:pPr marL="0" indent="0">
              <a:buNone/>
            </a:pPr>
            <a:endParaRPr lang="en-US" dirty="0">
              <a:latin typeface="Century Gothic"/>
              <a:ea typeface="+mn-lt"/>
              <a:cs typeface="+mn-lt"/>
            </a:endParaRPr>
          </a:p>
          <a:p>
            <a:pPr marL="0" indent="0">
              <a:buNone/>
            </a:pPr>
            <a:r>
              <a:rPr lang="en-US" dirty="0">
                <a:latin typeface="Century Gothic"/>
                <a:ea typeface="+mn-lt"/>
                <a:cs typeface="+mn-lt"/>
              </a:rPr>
              <a:t>Assessment is an ongoing process which is indistinguishable from learning and teaching.  It is used to inform planning for future learning and to support every learner in school to make progress.  Assessment is an integral part of the learning process, with learners being active participants to identify their strengths, areas for development and next steps in learning.   Whole school strategies and a clear timetable of assessments is used to identify immediate next steps and longer-term objectives and goals that the learner should work towards to help keep them moving forward in their learning.  </a:t>
            </a:r>
            <a:endParaRPr lang="en-US">
              <a:ea typeface="+mn-lt"/>
              <a:cs typeface="+mn-lt"/>
            </a:endParaRPr>
          </a:p>
          <a:p>
            <a:pPr marL="0" indent="0">
              <a:buNone/>
            </a:pPr>
            <a:endParaRPr lang="en-US">
              <a:ea typeface="+mn-lt"/>
              <a:cs typeface="+mn-lt"/>
            </a:endParaRPr>
          </a:p>
          <a:p>
            <a:pPr marL="0" indent="0">
              <a:buNone/>
            </a:pPr>
            <a:endParaRPr lang="en-US"/>
          </a:p>
        </p:txBody>
      </p:sp>
    </p:spTree>
    <p:extLst>
      <p:ext uri="{BB962C8B-B14F-4D97-AF65-F5344CB8AC3E}">
        <p14:creationId xmlns:p14="http://schemas.microsoft.com/office/powerpoint/2010/main" val="1273882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3A20179-B2E5-80D6-6EA7-D185B31F6F24}"/>
              </a:ext>
            </a:extLst>
          </p:cNvPr>
          <p:cNvSpPr>
            <a:spLocks noGrp="1"/>
          </p:cNvSpPr>
          <p:nvPr>
            <p:ph sz="half" idx="2"/>
          </p:nvPr>
        </p:nvSpPr>
        <p:spPr>
          <a:xfrm>
            <a:off x="-47863" y="2324566"/>
            <a:ext cx="6504684" cy="592869"/>
          </a:xfrm>
        </p:spPr>
        <p:txBody>
          <a:bodyPr>
            <a:normAutofit fontScale="92500" lnSpcReduction="20000"/>
          </a:bodyPr>
          <a:lstStyle/>
          <a:p>
            <a:pPr marL="305435" indent="-305435">
              <a:buNone/>
            </a:pPr>
            <a:r>
              <a:rPr lang="en-US">
                <a:ea typeface="+mn-lt"/>
                <a:cs typeface="+mn-lt"/>
              </a:rPr>
              <a:t>    </a:t>
            </a:r>
            <a:r>
              <a:rPr lang="en-US">
                <a:latin typeface="Century Gothic"/>
                <a:ea typeface="+mn-lt"/>
                <a:cs typeface="+mn-lt"/>
              </a:rPr>
              <a:t> </a:t>
            </a:r>
            <a:r>
              <a:rPr lang="en-US" sz="1600">
                <a:latin typeface="Century Gothic"/>
                <a:ea typeface="+mn-lt"/>
                <a:cs typeface="+mn-lt"/>
              </a:rPr>
              <a:t>As an English medium school learning will take place in Welsh and English from the early years onwards. </a:t>
            </a:r>
            <a:endParaRPr lang="en-US" sz="1600">
              <a:latin typeface="Century Gothic"/>
            </a:endParaRPr>
          </a:p>
          <a:p>
            <a:pPr marL="0" indent="0">
              <a:buNone/>
            </a:pPr>
            <a:endParaRPr lang="en-US"/>
          </a:p>
        </p:txBody>
      </p:sp>
      <p:sp>
        <p:nvSpPr>
          <p:cNvPr id="6" name="Content Placeholder 5">
            <a:extLst>
              <a:ext uri="{FF2B5EF4-FFF2-40B4-BE49-F238E27FC236}">
                <a16:creationId xmlns:a16="http://schemas.microsoft.com/office/drawing/2014/main" id="{9F2622E9-6B59-C578-6C02-216A47FBA72F}"/>
              </a:ext>
            </a:extLst>
          </p:cNvPr>
          <p:cNvSpPr>
            <a:spLocks noGrp="1"/>
          </p:cNvSpPr>
          <p:nvPr>
            <p:ph sz="quarter" idx="4"/>
          </p:nvPr>
        </p:nvSpPr>
        <p:spPr>
          <a:xfrm>
            <a:off x="51792" y="4912491"/>
            <a:ext cx="6126344" cy="3696997"/>
          </a:xfrm>
        </p:spPr>
        <p:txBody>
          <a:bodyPr>
            <a:normAutofit/>
          </a:bodyPr>
          <a:lstStyle/>
          <a:p>
            <a:pPr marL="305435" indent="-305435">
              <a:buNone/>
            </a:pPr>
            <a:r>
              <a:rPr lang="en-US" sz="1400" dirty="0">
                <a:latin typeface="Century Gothic"/>
                <a:ea typeface="+mn-lt"/>
                <a:cs typeface="+mn-lt"/>
              </a:rPr>
              <a:t>      Our curriculum will develop the mandatory cross-curricular skills of literacy, numeracy and digital competence. Our curriculum will enable learners to develop competence and capability in these skills and to extend and apply them across all areas of learning. </a:t>
            </a:r>
          </a:p>
          <a:p>
            <a:pPr marL="305435" indent="-305435">
              <a:buNone/>
            </a:pPr>
            <a:r>
              <a:rPr lang="en-US" sz="1400" dirty="0">
                <a:latin typeface="Century Gothic"/>
                <a:ea typeface="+mn-lt"/>
                <a:cs typeface="+mn-lt"/>
              </a:rPr>
              <a:t>      Learners will be given opportunities across the curriculum to:</a:t>
            </a:r>
            <a:endParaRPr lang="en-US" sz="1400" dirty="0">
              <a:latin typeface="Century Gothic"/>
            </a:endParaRPr>
          </a:p>
          <a:p>
            <a:pPr marL="305435" indent="-305435">
              <a:buNone/>
            </a:pPr>
            <a:r>
              <a:rPr lang="en-US" sz="1400" dirty="0">
                <a:latin typeface="Century Gothic"/>
                <a:ea typeface="+mn-lt"/>
                <a:cs typeface="+mn-lt"/>
              </a:rPr>
              <a:t>•  develop listening, reading, speaking and writing skills;</a:t>
            </a:r>
            <a:endParaRPr lang="en-US" sz="1400" dirty="0">
              <a:latin typeface="Century Gothic"/>
            </a:endParaRPr>
          </a:p>
          <a:p>
            <a:pPr marL="305435" indent="-305435">
              <a:buNone/>
            </a:pPr>
            <a:r>
              <a:rPr lang="en-US" sz="1400" dirty="0">
                <a:latin typeface="Century Gothic"/>
                <a:ea typeface="+mn-lt"/>
                <a:cs typeface="+mn-lt"/>
              </a:rPr>
              <a:t>•  be able to use numbers and solve problems in real-life situations;</a:t>
            </a:r>
            <a:endParaRPr lang="en-US" sz="1400" dirty="0">
              <a:latin typeface="Century Gothic"/>
            </a:endParaRPr>
          </a:p>
          <a:p>
            <a:pPr marL="305435" indent="-305435">
              <a:buNone/>
            </a:pPr>
            <a:r>
              <a:rPr lang="en-US" sz="1400" dirty="0">
                <a:latin typeface="Century Gothic"/>
                <a:ea typeface="+mn-lt"/>
                <a:cs typeface="+mn-lt"/>
              </a:rPr>
              <a:t>•  be confident users of a range of technologies to help them function and communicate effectively and make sense of the world.</a:t>
            </a:r>
            <a:endParaRPr lang="en-US" sz="1400" dirty="0">
              <a:latin typeface="Century Gothic"/>
            </a:endParaRPr>
          </a:p>
          <a:p>
            <a:pPr marL="0" indent="0">
              <a:buNone/>
            </a:pPr>
            <a:endParaRPr lang="en-US"/>
          </a:p>
        </p:txBody>
      </p:sp>
      <p:sp>
        <p:nvSpPr>
          <p:cNvPr id="9" name="TextBox 8">
            <a:extLst>
              <a:ext uri="{FF2B5EF4-FFF2-40B4-BE49-F238E27FC236}">
                <a16:creationId xmlns:a16="http://schemas.microsoft.com/office/drawing/2014/main" id="{53C7612B-EA48-E125-9BCA-028907C10DC3}"/>
              </a:ext>
            </a:extLst>
          </p:cNvPr>
          <p:cNvSpPr txBox="1"/>
          <p:nvPr/>
        </p:nvSpPr>
        <p:spPr>
          <a:xfrm>
            <a:off x="367036" y="4535583"/>
            <a:ext cx="50768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cap="all" dirty="0"/>
              <a:t>CROSS CURRICULAR SKILLS</a:t>
            </a:r>
            <a:endParaRPr lang="en-US" u="sng"/>
          </a:p>
        </p:txBody>
      </p:sp>
      <p:sp>
        <p:nvSpPr>
          <p:cNvPr id="3" name="TextBox 2">
            <a:extLst>
              <a:ext uri="{FF2B5EF4-FFF2-40B4-BE49-F238E27FC236}">
                <a16:creationId xmlns:a16="http://schemas.microsoft.com/office/drawing/2014/main" id="{377FD948-697B-8540-1CDC-73AB9016A607}"/>
              </a:ext>
            </a:extLst>
          </p:cNvPr>
          <p:cNvSpPr txBox="1"/>
          <p:nvPr/>
        </p:nvSpPr>
        <p:spPr>
          <a:xfrm>
            <a:off x="272344" y="3097001"/>
            <a:ext cx="622251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3D3D3D"/>
                </a:solidFill>
              </a:rPr>
              <a:t> </a:t>
            </a:r>
            <a:r>
              <a:rPr lang="en-US" sz="1400" dirty="0">
                <a:solidFill>
                  <a:srgbClr val="3D3D3D"/>
                </a:solidFill>
                <a:latin typeface="Century Gothic"/>
              </a:rPr>
              <a:t>Our school will promote knowledge and understanding of the UNCRC within classes and teaching and learning experiences.</a:t>
            </a:r>
            <a:endParaRPr lang="en-US" sz="1400" dirty="0">
              <a:latin typeface="Century Gothic"/>
            </a:endParaRPr>
          </a:p>
        </p:txBody>
      </p:sp>
      <p:sp>
        <p:nvSpPr>
          <p:cNvPr id="5" name="TextBox 4">
            <a:extLst>
              <a:ext uri="{FF2B5EF4-FFF2-40B4-BE49-F238E27FC236}">
                <a16:creationId xmlns:a16="http://schemas.microsoft.com/office/drawing/2014/main" id="{09A71241-CF49-991A-41DA-95C85B69F7CA}"/>
              </a:ext>
            </a:extLst>
          </p:cNvPr>
          <p:cNvSpPr txBox="1"/>
          <p:nvPr/>
        </p:nvSpPr>
        <p:spPr>
          <a:xfrm>
            <a:off x="363727" y="280354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cap="all" dirty="0"/>
              <a:t>UNCRC</a:t>
            </a:r>
            <a:endParaRPr lang="en-US" b="1" u="sng" dirty="0"/>
          </a:p>
        </p:txBody>
      </p:sp>
      <p:sp>
        <p:nvSpPr>
          <p:cNvPr id="7" name="TextBox 6">
            <a:extLst>
              <a:ext uri="{FF2B5EF4-FFF2-40B4-BE49-F238E27FC236}">
                <a16:creationId xmlns:a16="http://schemas.microsoft.com/office/drawing/2014/main" id="{2D21694D-2E97-B8C3-4CF5-20F4ED6727DB}"/>
              </a:ext>
            </a:extLst>
          </p:cNvPr>
          <p:cNvSpPr txBox="1"/>
          <p:nvPr/>
        </p:nvSpPr>
        <p:spPr>
          <a:xfrm>
            <a:off x="366288" y="365161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cap="all" dirty="0"/>
              <a:t>CWRE</a:t>
            </a:r>
            <a:endParaRPr lang="en-US" b="1" dirty="0"/>
          </a:p>
        </p:txBody>
      </p:sp>
      <p:sp>
        <p:nvSpPr>
          <p:cNvPr id="10" name="TextBox 9">
            <a:extLst>
              <a:ext uri="{FF2B5EF4-FFF2-40B4-BE49-F238E27FC236}">
                <a16:creationId xmlns:a16="http://schemas.microsoft.com/office/drawing/2014/main" id="{8C312766-1E9D-9116-65AA-AF6AB68E1238}"/>
              </a:ext>
            </a:extLst>
          </p:cNvPr>
          <p:cNvSpPr txBox="1"/>
          <p:nvPr/>
        </p:nvSpPr>
        <p:spPr>
          <a:xfrm>
            <a:off x="277464" y="4031332"/>
            <a:ext cx="543629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3D3D3D"/>
                </a:solidFill>
                <a:latin typeface="Century Gothic"/>
              </a:rPr>
              <a:t>Our curriculum will incorporate careers and work-related experiences for all our learners.</a:t>
            </a:r>
            <a:endParaRPr lang="en-US" sz="1400" dirty="0">
              <a:latin typeface="Century Gothic"/>
            </a:endParaRPr>
          </a:p>
        </p:txBody>
      </p:sp>
      <p:sp>
        <p:nvSpPr>
          <p:cNvPr id="11" name="Title 1">
            <a:extLst>
              <a:ext uri="{FF2B5EF4-FFF2-40B4-BE49-F238E27FC236}">
                <a16:creationId xmlns:a16="http://schemas.microsoft.com/office/drawing/2014/main" id="{E0FC36C9-A40B-29EA-838E-3CEBA7FC0766}"/>
              </a:ext>
            </a:extLst>
          </p:cNvPr>
          <p:cNvSpPr>
            <a:spLocks noGrp="1"/>
          </p:cNvSpPr>
          <p:nvPr/>
        </p:nvSpPr>
        <p:spPr>
          <a:xfrm>
            <a:off x="331812" y="1919038"/>
            <a:ext cx="4052554" cy="389783"/>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u="sng" dirty="0">
                <a:solidFill>
                  <a:schemeClr val="tx1"/>
                </a:solidFill>
              </a:rPr>
              <a:t>Welsh and </a:t>
            </a:r>
            <a:r>
              <a:rPr lang="en-US" sz="1800" b="1" u="sng" dirty="0" err="1">
                <a:solidFill>
                  <a:schemeClr val="tx1"/>
                </a:solidFill>
              </a:rPr>
              <a:t>english</a:t>
            </a:r>
            <a:endParaRPr lang="en-US" sz="1800" b="1" u="sng" dirty="0">
              <a:solidFill>
                <a:schemeClr val="tx1"/>
              </a:solidFill>
            </a:endParaRPr>
          </a:p>
        </p:txBody>
      </p:sp>
      <p:sp>
        <p:nvSpPr>
          <p:cNvPr id="14" name="TextBox 13">
            <a:extLst>
              <a:ext uri="{FF2B5EF4-FFF2-40B4-BE49-F238E27FC236}">
                <a16:creationId xmlns:a16="http://schemas.microsoft.com/office/drawing/2014/main" id="{956FC602-8231-A1BF-4E82-6E4A15E86E35}"/>
              </a:ext>
            </a:extLst>
          </p:cNvPr>
          <p:cNvSpPr txBox="1"/>
          <p:nvPr/>
        </p:nvSpPr>
        <p:spPr>
          <a:xfrm>
            <a:off x="6606061" y="1922193"/>
            <a:ext cx="5342350"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dirty="0">
                <a:latin typeface="Century Gothic"/>
              </a:rPr>
              <a:t>RVE &amp; RSE</a:t>
            </a:r>
          </a:p>
          <a:p>
            <a:r>
              <a:rPr lang="en-GB" sz="1400" dirty="0">
                <a:latin typeface="Century Gothic"/>
              </a:rPr>
              <a:t>Religion, Values and Ethics (RVE) and Relationship and Sexuality Education (RSE) are statutory requirements of the Curriculum for Wales and is mandatory for all learners from ages 3 to 16.</a:t>
            </a:r>
            <a:endParaRPr lang="en-GB" sz="1400" dirty="0">
              <a:latin typeface="Century Gothic"/>
              <a:cs typeface="Calibri"/>
            </a:endParaRPr>
          </a:p>
          <a:p>
            <a:r>
              <a:rPr lang="en-GB" sz="1400" dirty="0">
                <a:latin typeface="Century Gothic"/>
              </a:rPr>
              <a:t>There is </a:t>
            </a:r>
            <a:r>
              <a:rPr lang="en-GB" sz="1400" i="1" dirty="0">
                <a:latin typeface="Century Gothic"/>
              </a:rPr>
              <a:t>no parental right</a:t>
            </a:r>
            <a:r>
              <a:rPr lang="en-GB" sz="1400" dirty="0">
                <a:latin typeface="Century Gothic"/>
              </a:rPr>
              <a:t> to request that a child is withdrawn from RVE or RSE in the Curriculum for Wales</a:t>
            </a:r>
            <a:endParaRPr lang="en-GB" sz="1400" dirty="0">
              <a:latin typeface="Century Gothic"/>
              <a:cs typeface="Calibri"/>
            </a:endParaRPr>
          </a:p>
          <a:p>
            <a:endParaRPr lang="en-GB" sz="1400" dirty="0">
              <a:latin typeface="Century Gothic"/>
            </a:endParaRPr>
          </a:p>
          <a:p>
            <a:r>
              <a:rPr lang="en-GB" sz="1400" dirty="0">
                <a:latin typeface="Century Gothic"/>
              </a:rPr>
              <a:t>As RVE is a locally determined subject, the agreed syllabus specifies what should be taught in RVE within the local authority and our curriculum will reflect this guidance.</a:t>
            </a:r>
            <a:endParaRPr lang="en-GB" sz="1400">
              <a:latin typeface="Century Gothic"/>
              <a:cs typeface="Calibri"/>
            </a:endParaRPr>
          </a:p>
          <a:p>
            <a:endParaRPr lang="en-GB" sz="1400" dirty="0">
              <a:latin typeface="Century Gothic"/>
              <a:cs typeface="Calibri"/>
            </a:endParaRPr>
          </a:p>
          <a:p>
            <a:r>
              <a:rPr lang="en-US" sz="1400" dirty="0">
                <a:latin typeface="Century Gothic"/>
                <a:cs typeface="Calibri"/>
              </a:rPr>
              <a:t>Our RSE provision will have a positive and empowering role in our learners’ education and will play a vital role in supporting them to </a:t>
            </a:r>
            <a:r>
              <a:rPr lang="en-US" sz="1400" dirty="0" err="1">
                <a:latin typeface="Century Gothic"/>
                <a:cs typeface="Calibri"/>
              </a:rPr>
              <a:t>realise</a:t>
            </a:r>
            <a:r>
              <a:rPr lang="en-US" sz="1400" dirty="0">
                <a:latin typeface="Century Gothic"/>
                <a:cs typeface="Calibri"/>
              </a:rPr>
              <a:t> the four purposes as part of a </a:t>
            </a:r>
            <a:r>
              <a:rPr lang="en-US" sz="1400" i="1" dirty="0">
                <a:latin typeface="Century Gothic"/>
                <a:cs typeface="Calibri"/>
              </a:rPr>
              <a:t>whole-school approach</a:t>
            </a:r>
            <a:r>
              <a:rPr lang="en-US" sz="1400" dirty="0">
                <a:latin typeface="Century Gothic"/>
                <a:cs typeface="Calibri"/>
              </a:rPr>
              <a:t>. Helping learners to form and maintain a range of relationships, all based on mutual trust and respect, is the foundation of RSE. These relationships are critical to the development of emotional well-being, resilience and empathy.</a:t>
            </a:r>
            <a:endParaRPr lang="en-GB" dirty="0"/>
          </a:p>
        </p:txBody>
      </p:sp>
      <p:sp>
        <p:nvSpPr>
          <p:cNvPr id="2" name="TextBox 1">
            <a:extLst>
              <a:ext uri="{FF2B5EF4-FFF2-40B4-BE49-F238E27FC236}">
                <a16:creationId xmlns:a16="http://schemas.microsoft.com/office/drawing/2014/main" id="{D4EDAEEE-76A2-BAE7-FEEE-B85AE1339EBB}"/>
              </a:ext>
            </a:extLst>
          </p:cNvPr>
          <p:cNvSpPr txBox="1"/>
          <p:nvPr/>
        </p:nvSpPr>
        <p:spPr>
          <a:xfrm>
            <a:off x="567512" y="1365356"/>
            <a:ext cx="614957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bg1"/>
                </a:solidFill>
              </a:rPr>
              <a:t>CURRICULUM FOR WALES CONTENT</a:t>
            </a:r>
          </a:p>
        </p:txBody>
      </p:sp>
    </p:spTree>
    <p:extLst>
      <p:ext uri="{BB962C8B-B14F-4D97-AF65-F5344CB8AC3E}">
        <p14:creationId xmlns:p14="http://schemas.microsoft.com/office/powerpoint/2010/main" val="987031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266B9D-DC87-430A-8D3A-2E83639A17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9282F36-261B-49B3-8CA9-FB857C475A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87215C3-3B83-4BE7-9213-26E084BD61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3A105D4-2907-419E-8223-4C266BA1E5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EEE7F17-8E08-4C69-8E22-661908E6DF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 name="Table 3">
            <a:extLst>
              <a:ext uri="{FF2B5EF4-FFF2-40B4-BE49-F238E27FC236}">
                <a16:creationId xmlns:a16="http://schemas.microsoft.com/office/drawing/2014/main" id="{AC8B80DB-1343-E6D0-E6DB-D8BBFD29296F}"/>
              </a:ext>
            </a:extLst>
          </p:cNvPr>
          <p:cNvGraphicFramePr>
            <a:graphicFrameLocks noGrp="1"/>
          </p:cNvGraphicFramePr>
          <p:nvPr>
            <p:extLst>
              <p:ext uri="{D42A27DB-BD31-4B8C-83A1-F6EECF244321}">
                <p14:modId xmlns:p14="http://schemas.microsoft.com/office/powerpoint/2010/main" val="610594908"/>
              </p:ext>
            </p:extLst>
          </p:nvPr>
        </p:nvGraphicFramePr>
        <p:xfrm>
          <a:off x="610139" y="3005766"/>
          <a:ext cx="8150780" cy="2271579"/>
        </p:xfrm>
        <a:graphic>
          <a:graphicData uri="http://schemas.openxmlformats.org/drawingml/2006/table">
            <a:tbl>
              <a:tblPr firstRow="1" bandRow="1">
                <a:tableStyleId>{5940675A-B579-460E-94D1-54222C63F5DA}</a:tableStyleId>
              </a:tblPr>
              <a:tblGrid>
                <a:gridCol w="8150780">
                  <a:extLst>
                    <a:ext uri="{9D8B030D-6E8A-4147-A177-3AD203B41FA5}">
                      <a16:colId xmlns:a16="http://schemas.microsoft.com/office/drawing/2014/main" val="2993038511"/>
                    </a:ext>
                  </a:extLst>
                </a:gridCol>
              </a:tblGrid>
              <a:tr h="2271579">
                <a:tc>
                  <a:txBody>
                    <a:bodyPr/>
                    <a:lstStyle/>
                    <a:p>
                      <a:r>
                        <a:rPr lang="en-US" dirty="0">
                          <a:latin typeface="Century Gothic"/>
                        </a:rPr>
                        <a:t>Headteacher: D </a:t>
                      </a:r>
                      <a:r>
                        <a:rPr lang="en-US" dirty="0" err="1">
                          <a:latin typeface="Century Gothic"/>
                        </a:rPr>
                        <a:t>McGarvie</a:t>
                      </a:r>
                    </a:p>
                    <a:p>
                      <a:pPr lvl="0">
                        <a:buNone/>
                      </a:pPr>
                      <a:endParaRPr lang="en-US" dirty="0">
                        <a:latin typeface="Century Gothic"/>
                      </a:endParaRPr>
                    </a:p>
                    <a:p>
                      <a:pPr lvl="0">
                        <a:buNone/>
                      </a:pPr>
                      <a:r>
                        <a:rPr lang="en-US" dirty="0">
                          <a:latin typeface="Century Gothic"/>
                        </a:rPr>
                        <a:t>Chair of Governors: Ian Mansell</a:t>
                      </a:r>
                    </a:p>
                    <a:p>
                      <a:pPr lvl="0">
                        <a:buNone/>
                      </a:pPr>
                      <a:endParaRPr lang="en-US" dirty="0">
                        <a:latin typeface="Century Gothic"/>
                      </a:endParaRPr>
                    </a:p>
                    <a:p>
                      <a:pPr lvl="0">
                        <a:buNone/>
                      </a:pPr>
                      <a:r>
                        <a:rPr lang="en-US" dirty="0">
                          <a:latin typeface="Century Gothic"/>
                        </a:rPr>
                        <a:t>Date: 1st September 2023</a:t>
                      </a:r>
                    </a:p>
                    <a:p>
                      <a:pPr lvl="0">
                        <a:buNone/>
                      </a:pPr>
                      <a:endParaRPr lang="en-US" dirty="0">
                        <a:latin typeface="Century Gothic"/>
                      </a:endParaRPr>
                    </a:p>
                    <a:p>
                      <a:pPr lvl="0">
                        <a:buNone/>
                      </a:pPr>
                      <a:r>
                        <a:rPr lang="en-US" dirty="0">
                          <a:latin typeface="Century Gothic"/>
                        </a:rPr>
                        <a:t>Review date: 1st September 2024</a:t>
                      </a:r>
                    </a:p>
                  </a:txBody>
                  <a:tcPr/>
                </a:tc>
                <a:extLst>
                  <a:ext uri="{0D108BD9-81ED-4DB2-BD59-A6C34878D82A}">
                    <a16:rowId xmlns:a16="http://schemas.microsoft.com/office/drawing/2014/main" val="769287085"/>
                  </a:ext>
                </a:extLst>
              </a:tr>
            </a:tbl>
          </a:graphicData>
        </a:graphic>
      </p:graphicFrame>
      <p:pic>
        <p:nvPicPr>
          <p:cNvPr id="4" name="Picture 4" descr="Graphical user interface, application&#10;&#10;Description automatically generated">
            <a:extLst>
              <a:ext uri="{FF2B5EF4-FFF2-40B4-BE49-F238E27FC236}">
                <a16:creationId xmlns:a16="http://schemas.microsoft.com/office/drawing/2014/main" id="{C4F98468-E0A8-700F-0DD6-FCF46AF1EBE1}"/>
              </a:ext>
            </a:extLst>
          </p:cNvPr>
          <p:cNvPicPr>
            <a:picLocks noChangeAspect="1"/>
          </p:cNvPicPr>
          <p:nvPr/>
        </p:nvPicPr>
        <p:blipFill rotWithShape="1">
          <a:blip r:embed="rId2"/>
          <a:srcRect l="51520" t="19429" r="29440" b="38286"/>
          <a:stretch/>
        </p:blipFill>
        <p:spPr>
          <a:xfrm>
            <a:off x="9118369" y="2129333"/>
            <a:ext cx="2480416" cy="3083757"/>
          </a:xfrm>
          <a:prstGeom prst="rect">
            <a:avLst/>
          </a:prstGeom>
        </p:spPr>
      </p:pic>
      <p:sp>
        <p:nvSpPr>
          <p:cNvPr id="2" name="TextBox 1">
            <a:extLst>
              <a:ext uri="{FF2B5EF4-FFF2-40B4-BE49-F238E27FC236}">
                <a16:creationId xmlns:a16="http://schemas.microsoft.com/office/drawing/2014/main" id="{BB321D25-7F4C-C1A4-AD57-B245404AF20C}"/>
              </a:ext>
            </a:extLst>
          </p:cNvPr>
          <p:cNvSpPr txBox="1"/>
          <p:nvPr/>
        </p:nvSpPr>
        <p:spPr>
          <a:xfrm>
            <a:off x="583721" y="986287"/>
            <a:ext cx="1118270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latin typeface="Century Gothic"/>
                <a:cs typeface="Segoe UI"/>
              </a:rPr>
              <a:t>Review and refinement</a:t>
            </a:r>
            <a:r>
              <a:rPr lang="en-GB" dirty="0">
                <a:latin typeface="Century Gothic"/>
                <a:cs typeface="Segoe UI"/>
              </a:rPr>
              <a:t>​</a:t>
            </a:r>
          </a:p>
          <a:p>
            <a:r>
              <a:rPr lang="en-GB" dirty="0">
                <a:latin typeface="Century Gothic"/>
                <a:cs typeface="Segoe UI"/>
              </a:rPr>
              <a:t>Our school curriculum will be kept under review in order to respond to the outputs of professional inquiry, the changing needs of learners and social contexts and needs. The reviews will take into account the views of stakeholders and will be signed off by the Governing Body. We will publish a summary of our curriculum and revise the summary if changes to the curriculum are made during the review process.</a:t>
            </a:r>
          </a:p>
        </p:txBody>
      </p:sp>
    </p:spTree>
    <p:extLst>
      <p:ext uri="{BB962C8B-B14F-4D97-AF65-F5344CB8AC3E}">
        <p14:creationId xmlns:p14="http://schemas.microsoft.com/office/powerpoint/2010/main" val="196308982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TC103457464[[fn=Dividend]]</Template>
  <TotalTime>0</TotalTime>
  <Words>277</Words>
  <Application>Microsoft Office PowerPoint</Application>
  <PresentationFormat>Widescreen</PresentationFormat>
  <Paragraphs>79</Paragraphs>
  <Slides>9</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Calibri</vt:lpstr>
      <vt:lpstr>Calibri Light</vt:lpstr>
      <vt:lpstr>Century Gothic</vt:lpstr>
      <vt:lpstr>Gill Sans MT</vt:lpstr>
      <vt:lpstr>Segoe UI</vt:lpstr>
      <vt:lpstr>Wingdings 2</vt:lpstr>
      <vt:lpstr>Wingdings 3</vt:lpstr>
      <vt:lpstr>Dividend</vt:lpstr>
      <vt:lpstr>Ion Boardroom</vt:lpstr>
      <vt:lpstr>Curriculum for wales  summary</vt:lpstr>
      <vt:lpstr>Our Vision</vt:lpstr>
      <vt:lpstr>Our values</vt:lpstr>
      <vt:lpstr>Our inclusive curriculum</vt:lpstr>
      <vt:lpstr>PowerPoint Presentation</vt:lpstr>
      <vt:lpstr>Statements of what matters &amp; Areas of learning and experience</vt:lpstr>
      <vt:lpstr>Learning, Progression and Assessment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Damon McGarvie</dc:creator>
  <cp:lastModifiedBy>Damon McGarvie</cp:lastModifiedBy>
  <cp:revision>112</cp:revision>
  <dcterms:created xsi:type="dcterms:W3CDTF">2022-06-16T12:05:27Z</dcterms:created>
  <dcterms:modified xsi:type="dcterms:W3CDTF">2023-12-15T08:52:19Z</dcterms:modified>
</cp:coreProperties>
</file>